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27340" y="243840"/>
            <a:ext cx="9575602" cy="7862411"/>
          </a:xfrm>
          <a:prstGeom prst="roundRect">
            <a:avLst>
              <a:gd name="adj" fmla="val 3813"/>
            </a:avLst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40" y="243840"/>
            <a:ext cx="9575602" cy="786241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527340" y="243840"/>
            <a:ext cx="9575602" cy="7862411"/>
          </a:xfrm>
          <a:prstGeom prst="roundRect">
            <a:avLst>
              <a:gd name="adj" fmla="val 3813"/>
            </a:avLst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151823" y="701754"/>
            <a:ext cx="8326636" cy="2154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655"/>
              </a:lnSpc>
              <a:buNone/>
            </a:pPr>
            <a:r>
              <a:rPr lang="en-US" sz="45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Feed Forward Neural Network - Powered Chatbot for College Website </a:t>
            </a:r>
            <a:endParaRPr lang="en-US" sz="452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21" y="3106103"/>
            <a:ext cx="1879521" cy="19075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151823" y="5367338"/>
            <a:ext cx="3644979" cy="416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78"/>
              </a:lnSpc>
              <a:buNone/>
            </a:pPr>
            <a:r>
              <a:rPr lang="en-US" sz="262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 the Supervision of</a:t>
            </a:r>
            <a:endParaRPr lang="en-US" sz="2623" dirty="0"/>
          </a:p>
        </p:txBody>
      </p:sp>
      <p:sp>
        <p:nvSpPr>
          <p:cNvPr id="9" name="Shape 4"/>
          <p:cNvSpPr/>
          <p:nvPr/>
        </p:nvSpPr>
        <p:spPr>
          <a:xfrm>
            <a:off x="3151823" y="5970865"/>
            <a:ext cx="4013359" cy="1490186"/>
          </a:xfrm>
          <a:prstGeom prst="roundRect">
            <a:avLst>
              <a:gd name="adj" fmla="val 13410"/>
            </a:avLst>
          </a:prstGeom>
          <a:solidFill>
            <a:srgbClr val="EEEFF5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272" y="6206966"/>
            <a:ext cx="208121" cy="1664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692843" y="6162199"/>
            <a:ext cx="3305889" cy="1065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98"/>
              </a:lnSpc>
              <a:buNone/>
            </a:pPr>
            <a:r>
              <a:rPr lang="en-US" sz="1311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DR. A. S. N. Chakravarthy            Professor                                   Department of CSE                            UCEK (A) JNTU KAKINADA</a:t>
            </a:r>
            <a:endParaRPr lang="en-US" sz="1311" dirty="0"/>
          </a:p>
        </p:txBody>
      </p:sp>
      <p:sp>
        <p:nvSpPr>
          <p:cNvPr id="12" name="Text 6"/>
          <p:cNvSpPr/>
          <p:nvPr/>
        </p:nvSpPr>
        <p:spPr>
          <a:xfrm>
            <a:off x="7579043" y="5367338"/>
            <a:ext cx="3330654" cy="416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78"/>
              </a:lnSpc>
              <a:buNone/>
            </a:pPr>
            <a:r>
              <a:rPr lang="en-US" sz="262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Presented by Batch-13</a:t>
            </a:r>
            <a:endParaRPr lang="en-US" sz="2623" dirty="0"/>
          </a:p>
        </p:txBody>
      </p:sp>
      <p:sp>
        <p:nvSpPr>
          <p:cNvPr id="13" name="Shape 7"/>
          <p:cNvSpPr/>
          <p:nvPr/>
        </p:nvSpPr>
        <p:spPr>
          <a:xfrm>
            <a:off x="7579043" y="5970865"/>
            <a:ext cx="3906917" cy="1490186"/>
          </a:xfrm>
          <a:prstGeom prst="roundRect">
            <a:avLst>
              <a:gd name="adj" fmla="val 13410"/>
            </a:avLst>
          </a:prstGeom>
          <a:solidFill>
            <a:srgbClr val="EEEFF5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492" y="6223635"/>
            <a:ext cx="208121" cy="16644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20063" y="6162199"/>
            <a:ext cx="3199447" cy="1065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98"/>
              </a:lnSpc>
              <a:buNone/>
            </a:pPr>
            <a:r>
              <a:rPr lang="en-US" sz="1311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21025A0571 - Bhogadi Vidhey 20021A0532 -Thondupu Leela Anitha 20021A0517 - Telugu Saisri   20021A0565 - Ghanta Harshith</a:t>
            </a:r>
            <a:endParaRPr lang="en-US" sz="1311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64544" y="243840"/>
            <a:ext cx="10501193" cy="7827645"/>
          </a:xfrm>
          <a:prstGeom prst="roundRect">
            <a:avLst>
              <a:gd name="adj" fmla="val 4200"/>
            </a:avLst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44" y="243840"/>
            <a:ext cx="10501193" cy="782764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64544" y="243840"/>
            <a:ext cx="10501193" cy="7827645"/>
          </a:xfrm>
          <a:prstGeom prst="roundRect">
            <a:avLst>
              <a:gd name="adj" fmla="val 4200"/>
            </a:avLst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749391" y="746046"/>
            <a:ext cx="4565690" cy="570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94"/>
              </a:lnSpc>
              <a:buNone/>
            </a:pPr>
            <a:r>
              <a:rPr lang="en-US" sz="359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Implementation </a:t>
            </a:r>
            <a:endParaRPr lang="en-US" sz="3595" dirty="0"/>
          </a:p>
        </p:txBody>
      </p:sp>
      <p:sp>
        <p:nvSpPr>
          <p:cNvPr id="7" name="Text 3"/>
          <p:cNvSpPr/>
          <p:nvPr/>
        </p:nvSpPr>
        <p:spPr>
          <a:xfrm>
            <a:off x="2749391" y="1590556"/>
            <a:ext cx="9131379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438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Train.py</a:t>
            </a:r>
            <a:endParaRPr lang="en-US" sz="1438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91" y="2088118"/>
            <a:ext cx="9131379" cy="5481161"/>
          </a:xfrm>
          <a:prstGeom prst="rect">
            <a:avLst/>
          </a:prstGeom>
        </p:spPr>
      </p:pic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27021" y="319802"/>
            <a:ext cx="12776359" cy="7589877"/>
          </a:xfrm>
          <a:prstGeom prst="roundRect">
            <a:avLst>
              <a:gd name="adj" fmla="val 5270"/>
            </a:avLst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21" y="319802"/>
            <a:ext cx="12776359" cy="758987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27021" y="319802"/>
            <a:ext cx="12776359" cy="7589877"/>
          </a:xfrm>
          <a:prstGeom prst="roundRect">
            <a:avLst>
              <a:gd name="adj" fmla="val 5270"/>
            </a:avLst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93083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Implementation 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1760220" y="1958459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api.py                                                                   cli.py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563773"/>
            <a:ext cx="11109960" cy="4734878"/>
          </a:xfrm>
          <a:prstGeom prst="rect">
            <a:avLst/>
          </a:prstGeom>
        </p:spPr>
      </p:pic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12156" y="243840"/>
            <a:ext cx="10606087" cy="7822406"/>
          </a:xfrm>
          <a:prstGeom prst="roundRect">
            <a:avLst>
              <a:gd name="adj" fmla="val 4244"/>
            </a:avLst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156" y="243840"/>
            <a:ext cx="10606087" cy="782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12156" y="243840"/>
            <a:ext cx="10606087" cy="7822406"/>
          </a:xfrm>
          <a:prstGeom prst="roundRect">
            <a:avLst>
              <a:gd name="adj" fmla="val 4244"/>
            </a:avLst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703790" y="751046"/>
            <a:ext cx="4611291" cy="5763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39"/>
              </a:lnSpc>
              <a:buNone/>
            </a:pPr>
            <a:r>
              <a:rPr lang="en-US" sz="363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Results</a:t>
            </a:r>
            <a:endParaRPr lang="en-US" sz="3631" dirty="0"/>
          </a:p>
        </p:txBody>
      </p:sp>
      <p:sp>
        <p:nvSpPr>
          <p:cNvPr id="7" name="Text 3"/>
          <p:cNvSpPr/>
          <p:nvPr/>
        </p:nvSpPr>
        <p:spPr>
          <a:xfrm>
            <a:off x="2703790" y="1604010"/>
            <a:ext cx="9222700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24"/>
              </a:lnSpc>
              <a:buNone/>
            </a:pPr>
            <a:r>
              <a:rPr lang="en-US" sz="1452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Interface</a:t>
            </a:r>
            <a:endParaRPr lang="en-US" sz="1452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790" y="2106454"/>
            <a:ext cx="9222700" cy="49501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703790" y="7264003"/>
            <a:ext cx="9222700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24"/>
              </a:lnSpc>
              <a:buNone/>
            </a:pPr>
            <a:endParaRPr lang="en-US" sz="1452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268141" y="243840"/>
            <a:ext cx="10094000" cy="7845862"/>
          </a:xfrm>
          <a:prstGeom prst="roundRect">
            <a:avLst>
              <a:gd name="adj" fmla="val 4027"/>
            </a:avLst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41" y="243840"/>
            <a:ext cx="10094000" cy="784586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268141" y="243840"/>
            <a:ext cx="10094000" cy="7845862"/>
          </a:xfrm>
          <a:prstGeom prst="roundRect">
            <a:avLst>
              <a:gd name="adj" fmla="val 4027"/>
            </a:avLst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926437" y="726519"/>
            <a:ext cx="4388644" cy="548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20"/>
              </a:lnSpc>
              <a:buNone/>
            </a:pPr>
            <a:r>
              <a:rPr lang="en-US" sz="345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Results</a:t>
            </a:r>
            <a:endParaRPr lang="en-US" sz="3456" dirty="0"/>
          </a:p>
        </p:txBody>
      </p:sp>
      <p:sp>
        <p:nvSpPr>
          <p:cNvPr id="7" name="Text 3"/>
          <p:cNvSpPr/>
          <p:nvPr/>
        </p:nvSpPr>
        <p:spPr>
          <a:xfrm>
            <a:off x="2926437" y="1538288"/>
            <a:ext cx="8777407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2"/>
              </a:lnSpc>
              <a:buNone/>
            </a:pPr>
            <a:r>
              <a:rPr lang="en-US" sz="1382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Command Line Interface (CLI)</a:t>
            </a:r>
            <a:endParaRPr lang="en-US" sz="1382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37" y="2016442"/>
            <a:ext cx="8777407" cy="15985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926437" y="3812381"/>
            <a:ext cx="8777407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2"/>
              </a:lnSpc>
              <a:buNone/>
            </a:pPr>
            <a:r>
              <a:rPr lang="en-US" sz="1382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 Programming Interface (API)</a:t>
            </a:r>
            <a:endParaRPr lang="en-US" sz="138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437" y="4290536"/>
            <a:ext cx="7318177" cy="3839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926437" y="4871918"/>
            <a:ext cx="8777407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2"/>
              </a:lnSpc>
              <a:buNone/>
            </a:pPr>
            <a:r>
              <a:rPr lang="en-US" sz="1382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Graphical User Interface (GUI)</a:t>
            </a:r>
            <a:endParaRPr lang="en-US" sz="1382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437" y="5350073"/>
            <a:ext cx="3880485" cy="2256949"/>
          </a:xfrm>
          <a:prstGeom prst="rect">
            <a:avLst/>
          </a:prstGeom>
        </p:spPr>
      </p:pic>
      <p:pic>
        <p:nvPicPr>
          <p:cNvPr id="13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88350" y="243840"/>
            <a:ext cx="12453580" cy="7755493"/>
          </a:xfrm>
          <a:prstGeom prst="roundRect">
            <a:avLst>
              <a:gd name="adj" fmla="val 5027"/>
            </a:avLst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50" y="243840"/>
            <a:ext cx="12453580" cy="775549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088350" y="243840"/>
            <a:ext cx="12453580" cy="7755493"/>
          </a:xfrm>
          <a:prstGeom prst="roundRect">
            <a:avLst>
              <a:gd name="adj" fmla="val 5027"/>
            </a:avLst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900595" y="839391"/>
            <a:ext cx="5414486" cy="676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29"/>
              </a:lnSpc>
              <a:buNone/>
            </a:pPr>
            <a:r>
              <a:rPr lang="en-US" sz="426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References</a:t>
            </a:r>
            <a:endParaRPr lang="en-US" sz="4263" dirty="0"/>
          </a:p>
        </p:txBody>
      </p:sp>
      <p:sp>
        <p:nvSpPr>
          <p:cNvPr id="7" name="Shape 3"/>
          <p:cNvSpPr/>
          <p:nvPr/>
        </p:nvSpPr>
        <p:spPr>
          <a:xfrm>
            <a:off x="1900595" y="1841063"/>
            <a:ext cx="10829092" cy="1594366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</p:sp>
      <p:sp>
        <p:nvSpPr>
          <p:cNvPr id="8" name="Text 4"/>
          <p:cNvSpPr/>
          <p:nvPr/>
        </p:nvSpPr>
        <p:spPr>
          <a:xfrm>
            <a:off x="2117169" y="2057638"/>
            <a:ext cx="2707243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[1]</a:t>
            </a:r>
            <a:endParaRPr lang="en-US" sz="2132" dirty="0"/>
          </a:p>
        </p:txBody>
      </p:sp>
      <p:sp>
        <p:nvSpPr>
          <p:cNvPr id="9" name="Text 5"/>
          <p:cNvSpPr/>
          <p:nvPr/>
        </p:nvSpPr>
        <p:spPr>
          <a:xfrm>
            <a:off x="2117169" y="2525911"/>
            <a:ext cx="10395942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9"/>
              </a:lnSpc>
              <a:buNone/>
            </a:pPr>
            <a:r>
              <a:rPr lang="en-US" sz="170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Mangotra, H., Dabas, V., Khetharpal, B., Verma, A., Singhal, S., &amp; Mohapatra, A. K., "University Auto Reply FAQ Chatbot Using NLP and Neural Networks," Research Article, India, 9 May 2023.</a:t>
            </a:r>
            <a:endParaRPr lang="en-US" sz="1705" dirty="0"/>
          </a:p>
        </p:txBody>
      </p:sp>
      <p:sp>
        <p:nvSpPr>
          <p:cNvPr id="10" name="Shape 6"/>
          <p:cNvSpPr/>
          <p:nvPr/>
        </p:nvSpPr>
        <p:spPr>
          <a:xfrm>
            <a:off x="1900595" y="3652004"/>
            <a:ext cx="10829092" cy="1940838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2117169" y="3868579"/>
            <a:ext cx="2707243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[2]</a:t>
            </a:r>
            <a:endParaRPr lang="en-US" sz="2132" dirty="0"/>
          </a:p>
        </p:txBody>
      </p:sp>
      <p:sp>
        <p:nvSpPr>
          <p:cNvPr id="12" name="Text 8"/>
          <p:cNvSpPr/>
          <p:nvPr/>
        </p:nvSpPr>
        <p:spPr>
          <a:xfrm>
            <a:off x="2117169" y="4336852"/>
            <a:ext cx="10395942" cy="1039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9"/>
              </a:lnSpc>
              <a:buNone/>
            </a:pPr>
            <a:r>
              <a:rPr lang="en-US" sz="170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Mikic Fonte, F. A., Llamas Nistal, M., Burguillo Rial, J. C., &amp; Caeiro Rodríguez, M., "NLAST: A natural language assistant for students," Conference Paper, Department of Telematics Engineering, University of Vigo, Vigo, Spain, April 2017.</a:t>
            </a:r>
            <a:endParaRPr lang="en-US" sz="1705" dirty="0"/>
          </a:p>
        </p:txBody>
      </p:sp>
      <p:sp>
        <p:nvSpPr>
          <p:cNvPr id="13" name="Shape 9"/>
          <p:cNvSpPr/>
          <p:nvPr/>
        </p:nvSpPr>
        <p:spPr>
          <a:xfrm>
            <a:off x="1900595" y="5809417"/>
            <a:ext cx="10829092" cy="1594366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2117169" y="6025991"/>
            <a:ext cx="2707243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[3]</a:t>
            </a:r>
            <a:endParaRPr lang="en-US" sz="2132" dirty="0"/>
          </a:p>
        </p:txBody>
      </p:sp>
      <p:sp>
        <p:nvSpPr>
          <p:cNvPr id="15" name="Text 11"/>
          <p:cNvSpPr/>
          <p:nvPr/>
        </p:nvSpPr>
        <p:spPr>
          <a:xfrm>
            <a:off x="2117169" y="6494264"/>
            <a:ext cx="10395942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9"/>
              </a:lnSpc>
              <a:buNone/>
            </a:pPr>
            <a:r>
              <a:rPr lang="en-US" sz="170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Chougule, A., Patole, N., Patil, S., &amp; Tondare, P., "Chatbot: A Virtual Companion," Department of E&amp;TC, SKNCOE, SPPU, Pune, 2023.</a:t>
            </a:r>
            <a:endParaRPr lang="en-US" sz="1705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99761" y="243840"/>
            <a:ext cx="10830878" cy="7817525"/>
          </a:xfrm>
          <a:prstGeom prst="roundRect">
            <a:avLst>
              <a:gd name="adj" fmla="val 4337"/>
            </a:avLst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61" y="243840"/>
            <a:ext cx="10830878" cy="235446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15" y="3116223"/>
            <a:ext cx="6917650" cy="4427220"/>
          </a:xfrm>
          <a:prstGeom prst="rect">
            <a:avLst/>
          </a:prstGeom>
        </p:spPr>
      </p:pic>
      <p:pic>
        <p:nvPicPr>
          <p:cNvPr id="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52612" y="243840"/>
            <a:ext cx="10925175" cy="7813358"/>
          </a:xfrm>
          <a:prstGeom prst="roundRect">
            <a:avLst>
              <a:gd name="adj" fmla="val 4377"/>
            </a:avLst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243840"/>
            <a:ext cx="10925175" cy="781335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52612" y="243840"/>
            <a:ext cx="10925175" cy="7813358"/>
          </a:xfrm>
          <a:prstGeom prst="roundRect">
            <a:avLst>
              <a:gd name="adj" fmla="val 4377"/>
            </a:avLst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65083" y="766286"/>
            <a:ext cx="4749998" cy="5937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75"/>
              </a:lnSpc>
              <a:buNone/>
            </a:pPr>
            <a:r>
              <a:rPr lang="en-US" sz="374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Contents</a:t>
            </a:r>
            <a:endParaRPr lang="en-US" sz="3740" dirty="0"/>
          </a:p>
        </p:txBody>
      </p:sp>
      <p:sp>
        <p:nvSpPr>
          <p:cNvPr id="7" name="Shape 3"/>
          <p:cNvSpPr/>
          <p:nvPr/>
        </p:nvSpPr>
        <p:spPr>
          <a:xfrm>
            <a:off x="7272338" y="1644968"/>
            <a:ext cx="85487" cy="5889784"/>
          </a:xfrm>
          <a:prstGeom prst="roundRect">
            <a:avLst>
              <a:gd name="adj" fmla="val 133357"/>
            </a:avLst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6436400" y="1994059"/>
            <a:ext cx="664964" cy="85487"/>
          </a:xfrm>
          <a:prstGeom prst="roundRect">
            <a:avLst>
              <a:gd name="adj" fmla="val 133357"/>
            </a:avLst>
          </a:prstGeom>
          <a:solidFill>
            <a:srgbClr val="EEEFF5"/>
          </a:solidFill>
          <a:ln/>
        </p:spPr>
      </p:sp>
      <p:sp>
        <p:nvSpPr>
          <p:cNvPr id="9" name="Shape 5"/>
          <p:cNvSpPr/>
          <p:nvPr/>
        </p:nvSpPr>
        <p:spPr>
          <a:xfrm>
            <a:off x="7101364" y="1823085"/>
            <a:ext cx="427434" cy="427434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7264598" y="1858685"/>
            <a:ext cx="100965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44" dirty="0"/>
          </a:p>
        </p:txBody>
      </p:sp>
      <p:sp>
        <p:nvSpPr>
          <p:cNvPr id="11" name="Text 7"/>
          <p:cNvSpPr/>
          <p:nvPr/>
        </p:nvSpPr>
        <p:spPr>
          <a:xfrm>
            <a:off x="3420070" y="1834872"/>
            <a:ext cx="2849999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2244" dirty="0"/>
          </a:p>
        </p:txBody>
      </p:sp>
      <p:sp>
        <p:nvSpPr>
          <p:cNvPr id="12" name="Shape 8"/>
          <p:cNvSpPr/>
          <p:nvPr/>
        </p:nvSpPr>
        <p:spPr>
          <a:xfrm>
            <a:off x="7528798" y="2943939"/>
            <a:ext cx="664964" cy="85487"/>
          </a:xfrm>
          <a:prstGeom prst="roundRect">
            <a:avLst>
              <a:gd name="adj" fmla="val 133357"/>
            </a:avLst>
          </a:prstGeom>
          <a:solidFill>
            <a:srgbClr val="EEEFF5"/>
          </a:solidFill>
          <a:ln/>
        </p:spPr>
      </p:sp>
      <p:sp>
        <p:nvSpPr>
          <p:cNvPr id="13" name="Shape 9"/>
          <p:cNvSpPr/>
          <p:nvPr/>
        </p:nvSpPr>
        <p:spPr>
          <a:xfrm>
            <a:off x="7101364" y="2772966"/>
            <a:ext cx="427434" cy="427434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7235190" y="2808565"/>
            <a:ext cx="15966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44" dirty="0"/>
          </a:p>
        </p:txBody>
      </p:sp>
      <p:sp>
        <p:nvSpPr>
          <p:cNvPr id="15" name="Text 11"/>
          <p:cNvSpPr/>
          <p:nvPr/>
        </p:nvSpPr>
        <p:spPr>
          <a:xfrm>
            <a:off x="8360093" y="2784753"/>
            <a:ext cx="2849999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Architecture </a:t>
            </a:r>
            <a:endParaRPr lang="en-US" sz="2244" dirty="0"/>
          </a:p>
        </p:txBody>
      </p:sp>
      <p:sp>
        <p:nvSpPr>
          <p:cNvPr id="16" name="Text 12"/>
          <p:cNvSpPr/>
          <p:nvPr/>
        </p:nvSpPr>
        <p:spPr>
          <a:xfrm>
            <a:off x="8360093" y="3254931"/>
            <a:ext cx="370510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94"/>
              </a:lnSpc>
              <a:buNone/>
            </a:pPr>
            <a:endParaRPr lang="en-US" sz="1496" dirty="0"/>
          </a:p>
        </p:txBody>
      </p:sp>
      <p:sp>
        <p:nvSpPr>
          <p:cNvPr id="17" name="Shape 13"/>
          <p:cNvSpPr/>
          <p:nvPr/>
        </p:nvSpPr>
        <p:spPr>
          <a:xfrm>
            <a:off x="6436400" y="3798808"/>
            <a:ext cx="664964" cy="85487"/>
          </a:xfrm>
          <a:prstGeom prst="roundRect">
            <a:avLst>
              <a:gd name="adj" fmla="val 133357"/>
            </a:avLst>
          </a:prstGeom>
          <a:solidFill>
            <a:srgbClr val="EEEFF5"/>
          </a:solidFill>
          <a:ln/>
        </p:spPr>
      </p:sp>
      <p:sp>
        <p:nvSpPr>
          <p:cNvPr id="18" name="Shape 14"/>
          <p:cNvSpPr/>
          <p:nvPr/>
        </p:nvSpPr>
        <p:spPr>
          <a:xfrm>
            <a:off x="7101364" y="3627834"/>
            <a:ext cx="427434" cy="427434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7238048" y="3663434"/>
            <a:ext cx="153948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44" dirty="0"/>
          </a:p>
        </p:txBody>
      </p:sp>
      <p:sp>
        <p:nvSpPr>
          <p:cNvPr id="20" name="Text 16"/>
          <p:cNvSpPr/>
          <p:nvPr/>
        </p:nvSpPr>
        <p:spPr>
          <a:xfrm>
            <a:off x="3420070" y="3639622"/>
            <a:ext cx="2849999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Modules Used</a:t>
            </a:r>
            <a:endParaRPr lang="en-US" sz="2244" dirty="0"/>
          </a:p>
        </p:txBody>
      </p:sp>
      <p:sp>
        <p:nvSpPr>
          <p:cNvPr id="21" name="Shape 17"/>
          <p:cNvSpPr/>
          <p:nvPr/>
        </p:nvSpPr>
        <p:spPr>
          <a:xfrm>
            <a:off x="7528798" y="4653796"/>
            <a:ext cx="664964" cy="85487"/>
          </a:xfrm>
          <a:prstGeom prst="roundRect">
            <a:avLst>
              <a:gd name="adj" fmla="val 133357"/>
            </a:avLst>
          </a:prstGeom>
          <a:solidFill>
            <a:srgbClr val="EEEFF5"/>
          </a:solidFill>
          <a:ln/>
        </p:spPr>
      </p:sp>
      <p:sp>
        <p:nvSpPr>
          <p:cNvPr id="22" name="Shape 18"/>
          <p:cNvSpPr/>
          <p:nvPr/>
        </p:nvSpPr>
        <p:spPr>
          <a:xfrm>
            <a:off x="7101364" y="4482822"/>
            <a:ext cx="427434" cy="427434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23" name="Text 19"/>
          <p:cNvSpPr/>
          <p:nvPr/>
        </p:nvSpPr>
        <p:spPr>
          <a:xfrm>
            <a:off x="7228880" y="4518422"/>
            <a:ext cx="17240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244" dirty="0"/>
          </a:p>
        </p:txBody>
      </p:sp>
      <p:sp>
        <p:nvSpPr>
          <p:cNvPr id="24" name="Text 20"/>
          <p:cNvSpPr/>
          <p:nvPr/>
        </p:nvSpPr>
        <p:spPr>
          <a:xfrm>
            <a:off x="8360093" y="4494609"/>
            <a:ext cx="2849999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Implementation</a:t>
            </a:r>
            <a:endParaRPr lang="en-US" sz="2244" dirty="0"/>
          </a:p>
        </p:txBody>
      </p:sp>
      <p:sp>
        <p:nvSpPr>
          <p:cNvPr id="25" name="Text 21"/>
          <p:cNvSpPr/>
          <p:nvPr/>
        </p:nvSpPr>
        <p:spPr>
          <a:xfrm>
            <a:off x="8360093" y="4964787"/>
            <a:ext cx="370510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94"/>
              </a:lnSpc>
              <a:buNone/>
            </a:pPr>
            <a:endParaRPr lang="en-US" sz="1496" dirty="0"/>
          </a:p>
        </p:txBody>
      </p:sp>
      <p:sp>
        <p:nvSpPr>
          <p:cNvPr id="26" name="Shape 22"/>
          <p:cNvSpPr/>
          <p:nvPr/>
        </p:nvSpPr>
        <p:spPr>
          <a:xfrm>
            <a:off x="6436400" y="5508784"/>
            <a:ext cx="664964" cy="85487"/>
          </a:xfrm>
          <a:prstGeom prst="roundRect">
            <a:avLst>
              <a:gd name="adj" fmla="val 133357"/>
            </a:avLst>
          </a:prstGeom>
          <a:solidFill>
            <a:srgbClr val="EEEFF5"/>
          </a:solidFill>
          <a:ln/>
        </p:spPr>
      </p:sp>
      <p:sp>
        <p:nvSpPr>
          <p:cNvPr id="27" name="Shape 23"/>
          <p:cNvSpPr/>
          <p:nvPr/>
        </p:nvSpPr>
        <p:spPr>
          <a:xfrm>
            <a:off x="7101364" y="5337810"/>
            <a:ext cx="427434" cy="427434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28" name="Text 24"/>
          <p:cNvSpPr/>
          <p:nvPr/>
        </p:nvSpPr>
        <p:spPr>
          <a:xfrm>
            <a:off x="7238286" y="5373410"/>
            <a:ext cx="153591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244" dirty="0"/>
          </a:p>
        </p:txBody>
      </p:sp>
      <p:sp>
        <p:nvSpPr>
          <p:cNvPr id="29" name="Text 25"/>
          <p:cNvSpPr/>
          <p:nvPr/>
        </p:nvSpPr>
        <p:spPr>
          <a:xfrm>
            <a:off x="3420070" y="5349597"/>
            <a:ext cx="2849999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Results</a:t>
            </a:r>
            <a:endParaRPr lang="en-US" sz="2244" dirty="0"/>
          </a:p>
        </p:txBody>
      </p:sp>
      <p:sp>
        <p:nvSpPr>
          <p:cNvPr id="30" name="Text 26"/>
          <p:cNvSpPr/>
          <p:nvPr/>
        </p:nvSpPr>
        <p:spPr>
          <a:xfrm>
            <a:off x="2565083" y="5819775"/>
            <a:ext cx="3704987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394"/>
              </a:lnSpc>
              <a:buNone/>
            </a:pPr>
            <a:endParaRPr lang="en-US" sz="1496" dirty="0"/>
          </a:p>
        </p:txBody>
      </p:sp>
      <p:sp>
        <p:nvSpPr>
          <p:cNvPr id="31" name="Shape 27"/>
          <p:cNvSpPr/>
          <p:nvPr/>
        </p:nvSpPr>
        <p:spPr>
          <a:xfrm>
            <a:off x="7528798" y="6363772"/>
            <a:ext cx="664964" cy="85487"/>
          </a:xfrm>
          <a:prstGeom prst="roundRect">
            <a:avLst>
              <a:gd name="adj" fmla="val 133357"/>
            </a:avLst>
          </a:prstGeom>
          <a:solidFill>
            <a:srgbClr val="EEEFF5"/>
          </a:solidFill>
          <a:ln/>
        </p:spPr>
      </p:sp>
      <p:sp>
        <p:nvSpPr>
          <p:cNvPr id="32" name="Shape 28"/>
          <p:cNvSpPr/>
          <p:nvPr/>
        </p:nvSpPr>
        <p:spPr>
          <a:xfrm>
            <a:off x="7101364" y="6192798"/>
            <a:ext cx="427434" cy="427434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33" name="Text 29"/>
          <p:cNvSpPr/>
          <p:nvPr/>
        </p:nvSpPr>
        <p:spPr>
          <a:xfrm>
            <a:off x="7238524" y="6228398"/>
            <a:ext cx="153114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</a:t>
            </a:r>
            <a:endParaRPr lang="en-US" sz="2244" dirty="0"/>
          </a:p>
        </p:txBody>
      </p:sp>
      <p:sp>
        <p:nvSpPr>
          <p:cNvPr id="34" name="Text 30"/>
          <p:cNvSpPr/>
          <p:nvPr/>
        </p:nvSpPr>
        <p:spPr>
          <a:xfrm>
            <a:off x="8360093" y="6204585"/>
            <a:ext cx="2849999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5"/>
              </a:lnSpc>
              <a:buNone/>
            </a:pPr>
            <a:r>
              <a:rPr lang="en-US" sz="224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References</a:t>
            </a:r>
            <a:endParaRPr lang="en-US" sz="2244" dirty="0"/>
          </a:p>
        </p:txBody>
      </p:sp>
      <p:sp>
        <p:nvSpPr>
          <p:cNvPr id="35" name="Text 31"/>
          <p:cNvSpPr/>
          <p:nvPr/>
        </p:nvSpPr>
        <p:spPr>
          <a:xfrm>
            <a:off x="8360093" y="6674763"/>
            <a:ext cx="370510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94"/>
              </a:lnSpc>
              <a:buNone/>
            </a:pPr>
            <a:endParaRPr lang="en-US" sz="1496" dirty="0"/>
          </a:p>
        </p:txBody>
      </p:sp>
      <p:pic>
        <p:nvPicPr>
          <p:cNvPr id="3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71443" y="243840"/>
            <a:ext cx="12487394" cy="7757398"/>
          </a:xfrm>
          <a:prstGeom prst="roundRect">
            <a:avLst>
              <a:gd name="adj" fmla="val 5039"/>
            </a:avLst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23" y="243840"/>
            <a:ext cx="4682728" cy="77573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68559" y="841058"/>
            <a:ext cx="5429250" cy="678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44"/>
              </a:lnSpc>
              <a:buNone/>
            </a:pPr>
            <a:r>
              <a:rPr lang="en-US" sz="427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4275" dirty="0"/>
          </a:p>
        </p:txBody>
      </p:sp>
      <p:sp>
        <p:nvSpPr>
          <p:cNvPr id="6" name="Text 2"/>
          <p:cNvSpPr/>
          <p:nvPr/>
        </p:nvSpPr>
        <p:spPr>
          <a:xfrm>
            <a:off x="6915864" y="1845469"/>
            <a:ext cx="5828467" cy="1042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36"/>
              </a:lnSpc>
              <a:buSzPct val="100000"/>
              <a:buChar char="•"/>
            </a:pPr>
            <a:r>
              <a:rPr lang="en-US" sz="171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Chatbots can answer common student queries using AI and natural language processing instead of a human representative, improving efficiency.</a:t>
            </a:r>
            <a:endParaRPr lang="en-US" sz="1710" dirty="0"/>
          </a:p>
        </p:txBody>
      </p:sp>
      <p:sp>
        <p:nvSpPr>
          <p:cNvPr id="7" name="Text 3"/>
          <p:cNvSpPr/>
          <p:nvPr/>
        </p:nvSpPr>
        <p:spPr>
          <a:xfrm>
            <a:off x="6915864" y="2974538"/>
            <a:ext cx="5828467" cy="1042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36"/>
              </a:lnSpc>
              <a:buSzPct val="100000"/>
              <a:buChar char="•"/>
            </a:pPr>
            <a:r>
              <a:rPr lang="en-US" sz="171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college inquiry chatbot allows students to ask questions in native language and quickly get requested info without visiting colleges.</a:t>
            </a:r>
            <a:endParaRPr lang="en-US" sz="1710" dirty="0"/>
          </a:p>
        </p:txBody>
      </p:sp>
      <p:sp>
        <p:nvSpPr>
          <p:cNvPr id="8" name="Text 4"/>
          <p:cNvSpPr/>
          <p:nvPr/>
        </p:nvSpPr>
        <p:spPr>
          <a:xfrm>
            <a:off x="6915864" y="4103608"/>
            <a:ext cx="5828467" cy="1042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36"/>
              </a:lnSpc>
              <a:buSzPct val="100000"/>
              <a:buChar char="•"/>
            </a:pPr>
            <a:r>
              <a:rPr lang="en-US" sz="171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has an updatable database with essential college data to provide accurate responses about changing curriculum, schedules etc.</a:t>
            </a:r>
            <a:endParaRPr lang="en-US" sz="1710" dirty="0"/>
          </a:p>
        </p:txBody>
      </p:sp>
      <p:sp>
        <p:nvSpPr>
          <p:cNvPr id="9" name="Text 5"/>
          <p:cNvSpPr/>
          <p:nvPr/>
        </p:nvSpPr>
        <p:spPr>
          <a:xfrm>
            <a:off x="6915864" y="5232678"/>
            <a:ext cx="5828467" cy="1042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36"/>
              </a:lnSpc>
              <a:buSzPct val="100000"/>
              <a:buChar char="•"/>
            </a:pPr>
            <a:r>
              <a:rPr lang="en-US" sz="171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bot reduces paperwork, manpower and the need for students to personally visit colleges for routine information.</a:t>
            </a:r>
            <a:endParaRPr lang="en-US" sz="1710" dirty="0"/>
          </a:p>
        </p:txBody>
      </p:sp>
      <p:sp>
        <p:nvSpPr>
          <p:cNvPr id="10" name="Text 6"/>
          <p:cNvSpPr/>
          <p:nvPr/>
        </p:nvSpPr>
        <p:spPr>
          <a:xfrm>
            <a:off x="6915864" y="6361748"/>
            <a:ext cx="5828467" cy="1042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36"/>
              </a:lnSpc>
              <a:buSzPct val="100000"/>
              <a:buChar char="•"/>
            </a:pPr>
            <a:r>
              <a:rPr lang="en-US" sz="171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chatbot system aims to save time for students, parents and college faculty by automating responses to common inquiries.</a:t>
            </a:r>
            <a:endParaRPr lang="en-US" sz="171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684859" y="243840"/>
            <a:ext cx="9260681" cy="7876937"/>
          </a:xfrm>
          <a:prstGeom prst="roundRect">
            <a:avLst>
              <a:gd name="adj" fmla="val 3680"/>
            </a:avLst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859" y="243840"/>
            <a:ext cx="9260681" cy="787693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684859" y="243840"/>
            <a:ext cx="9260681" cy="7876937"/>
          </a:xfrm>
          <a:prstGeom prst="roundRect">
            <a:avLst>
              <a:gd name="adj" fmla="val 3680"/>
            </a:avLst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288744" y="686633"/>
            <a:ext cx="5951696" cy="503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63"/>
              </a:lnSpc>
              <a:buNone/>
            </a:pPr>
            <a:r>
              <a:rPr lang="en-US" sz="317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Architecture of Proposed System</a:t>
            </a:r>
            <a:endParaRPr lang="en-US" sz="317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744" y="1431488"/>
            <a:ext cx="8052792" cy="6246495"/>
          </a:xfrm>
          <a:prstGeom prst="rect">
            <a:avLst/>
          </a:prstGeom>
        </p:spPr>
      </p:pic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41396" y="243840"/>
            <a:ext cx="11347490" cy="7795974"/>
          </a:xfrm>
          <a:prstGeom prst="roundRect">
            <a:avLst>
              <a:gd name="adj" fmla="val 4557"/>
            </a:avLst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093" y="243840"/>
            <a:ext cx="4255294" cy="77959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81369" y="786527"/>
            <a:ext cx="5612130" cy="1233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56"/>
              </a:lnSpc>
              <a:buNone/>
            </a:pPr>
            <a:r>
              <a:rPr lang="en-US" sz="388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Modules Used In Proposed System</a:t>
            </a:r>
            <a:endParaRPr lang="en-US" sz="388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69" y="2316004"/>
            <a:ext cx="5612130" cy="1079540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369" y="3666768"/>
            <a:ext cx="5612130" cy="1079540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69" y="5017532"/>
            <a:ext cx="5612130" cy="1079540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369" y="6368296"/>
            <a:ext cx="5612130" cy="1079540"/>
          </a:xfrm>
          <a:prstGeom prst="rect">
            <a:avLst/>
          </a:prstGeom>
        </p:spPr>
      </p:pic>
      <p:pic>
        <p:nvPicPr>
          <p:cNvPr id="10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27021" y="1795939"/>
            <a:ext cx="12776359" cy="4637603"/>
          </a:xfrm>
          <a:prstGeom prst="roundRect">
            <a:avLst>
              <a:gd name="adj" fmla="val 8624"/>
            </a:avLst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4069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TensorFlow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545681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Powerful library for training deep learning models.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60220" y="4150995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TensorFlow is an open-source deep learning framework developed by Google for building, training, and deploying machine learning models.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760220" y="5111710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is designed to provide a flexible and efficient platform for developing a wide range of deep learning algorithms and applications.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27021" y="1795939"/>
            <a:ext cx="12776359" cy="4637603"/>
          </a:xfrm>
          <a:prstGeom prst="roundRect">
            <a:avLst>
              <a:gd name="adj" fmla="val 8624"/>
            </a:avLst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4069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TFLearn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545681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 high-level API for the TensorFlow library.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60220" y="4150995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TFLearn (TensorFlow Learn) is a high-level deep learning library built on top of TensorFlow. It provides an easy-to-use interface for building, training, and evaluating deep learning models.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760220" y="5111710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TFLearn simplifies the process of creating neural networks by abstracting away many of the low-level details, allowing developers to focus on model design and experimentation.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27021" y="960239"/>
            <a:ext cx="12776359" cy="6309122"/>
          </a:xfrm>
          <a:prstGeom prst="roundRect">
            <a:avLst>
              <a:gd name="adj" fmla="val 6339"/>
            </a:avLst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5712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NLTK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2709982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NLTK is a natural language processing library.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60220" y="3315295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Tokenization: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Tokenization is the process of breaking text into smaller units, such as words or sentences, called tokens, which can then be analyzed individually.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760220" y="4276011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Stemming: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Stemming is the process of reducing words to their root or base form, by removing affixes such as suffixes or prefixes, to simplify analysis or improve matching during information retrieval.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760220" y="5592128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Bag of Words: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Bag of Words is a method used in natural language processing (NLP) where a text document is represented as an unordered collection or "bag" of words, disregarding grammar and word order but keeping track of their frequency of occurrence.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27021" y="1920954"/>
            <a:ext cx="12776359" cy="4387691"/>
          </a:xfrm>
          <a:prstGeom prst="roundRect">
            <a:avLst>
              <a:gd name="adj" fmla="val 9115"/>
            </a:avLst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5319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Tkinter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670697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Tkinter is a Graphical User Interface toolkit for Python.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60220" y="4276011"/>
            <a:ext cx="1110996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Tkinter is a built-in Python library used to create graphical user interfaces (GUIs) for desktop applications. It provides a set of tools and widgets (GUI components) that allow developers to design and implement interactive applications with graphical elements such as buttons, labels, textboxes, checkboxes, and more.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2024-04-22T20:12:48Z</dcterms:created>
  <dcterms:modified xsi:type="dcterms:W3CDTF">2024-04-22T20:12:48Z</dcterms:modified>
</cp:coreProperties>
</file>